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" charset="1" panose="000005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Italics" charset="1" panose="00000500000000000000"/>
      <p:regular r:id="rId12"/>
    </p:embeddedFont>
    <p:embeddedFont>
      <p:font typeface="Josefin Sans Bold Italics" charset="1" panose="00000800000000000000"/>
      <p:regular r:id="rId13"/>
    </p:embeddedFont>
    <p:embeddedFont>
      <p:font typeface="Josefin Sans Thin" charset="1" panose="00000300000000000000"/>
      <p:regular r:id="rId14"/>
    </p:embeddedFont>
    <p:embeddedFont>
      <p:font typeface="Josefin Sans Thin Italics" charset="1" panose="00000300000000000000"/>
      <p:regular r:id="rId15"/>
    </p:embeddedFont>
    <p:embeddedFont>
      <p:font typeface="Josefin Sans Light" charset="1" panose="00000400000000000000"/>
      <p:regular r:id="rId16"/>
    </p:embeddedFont>
    <p:embeddedFont>
      <p:font typeface="Josefin Sans Light Italics" charset="1" panose="00000400000000000000"/>
      <p:regular r:id="rId17"/>
    </p:embeddedFont>
    <p:embeddedFont>
      <p:font typeface="Josefin Sans Semi-Bold" charset="1" panose="00000700000000000000"/>
      <p:regular r:id="rId18"/>
    </p:embeddedFont>
    <p:embeddedFont>
      <p:font typeface="Josefin Sans Semi-Bold Italics" charset="1" panose="00000700000000000000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F8yNfDf8o.mp4" Type="http://schemas.openxmlformats.org/officeDocument/2006/relationships/video"/><Relationship Id="rId4" Target="../media/VAF8yNfDf8o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86" y="1486574"/>
            <a:ext cx="7163091" cy="5613628"/>
          </a:xfrm>
          <a:custGeom>
            <a:avLst/>
            <a:gdLst/>
            <a:ahLst/>
            <a:cxnLst/>
            <a:rect r="r" b="b" t="t" l="l"/>
            <a:pathLst>
              <a:path h="5613628" w="7163091">
                <a:moveTo>
                  <a:pt x="0" y="0"/>
                </a:moveTo>
                <a:lnTo>
                  <a:pt x="7163091" y="0"/>
                </a:lnTo>
                <a:lnTo>
                  <a:pt x="7163091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02445" y="4407688"/>
            <a:ext cx="8217084" cy="91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6"/>
              </a:lnSpc>
            </a:pPr>
            <a:r>
              <a:rPr lang="en-US" sz="6800">
                <a:solidFill>
                  <a:srgbClr val="F7B4A7"/>
                </a:solidFill>
                <a:latin typeface="Josefin Sans"/>
              </a:rPr>
              <a:t>Proyecto Arduino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38704" y="5814335"/>
            <a:ext cx="4274344" cy="63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6"/>
              </a:lnSpc>
              <a:spcBef>
                <a:spcPct val="0"/>
              </a:spcBef>
            </a:pPr>
            <a:r>
              <a:rPr lang="en-US" sz="3590">
                <a:solidFill>
                  <a:srgbClr val="94DDDE"/>
                </a:solidFill>
                <a:latin typeface="Josefin Sans"/>
              </a:rPr>
              <a:t>Daniel Molina Marín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80" t="0" r="680" b="0"/>
          <a:stretch>
            <a:fillRect/>
          </a:stretch>
        </p:blipFill>
        <p:spPr>
          <a:xfrm flipH="false" flipV="false" rot="-5400000">
            <a:off x="4038646" y="-4038646"/>
            <a:ext cx="10210709" cy="18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2650" y="2350943"/>
            <a:ext cx="4077393" cy="4114800"/>
          </a:xfrm>
          <a:custGeom>
            <a:avLst/>
            <a:gdLst/>
            <a:ahLst/>
            <a:cxnLst/>
            <a:rect r="r" b="b" t="t" l="l"/>
            <a:pathLst>
              <a:path h="4114800" w="4077393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02264" y="1684366"/>
            <a:ext cx="8592473" cy="5447954"/>
            <a:chOff x="0" y="0"/>
            <a:chExt cx="11456630" cy="726393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81673" y="-9525"/>
              <a:ext cx="6723775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19"/>
                </a:lnSpc>
              </a:pPr>
              <a:r>
                <a:rPr lang="en-US" sz="8099">
                  <a:solidFill>
                    <a:srgbClr val="F7B4A7"/>
                  </a:solidFill>
                  <a:latin typeface="Josefin Sans Bold"/>
                </a:rPr>
                <a:t>Índice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81673" y="2290705"/>
              <a:ext cx="7537706" cy="1512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84"/>
                </a:lnSpc>
              </a:pPr>
              <a:r>
                <a:rPr lang="en-US" sz="2899" spc="347">
                  <a:solidFill>
                    <a:srgbClr val="94DDDE"/>
                  </a:solidFill>
                  <a:latin typeface="Josefin Sans"/>
                </a:rPr>
                <a:t>APARTADOS DEL PROYECTO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47973"/>
              <a:ext cx="11456630" cy="2617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1340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Explicación</a:t>
              </a:r>
            </a:p>
            <a:p>
              <a:pPr algn="just" marL="561340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Complicaciones </a:t>
              </a:r>
            </a:p>
            <a:p>
              <a:pPr algn="just" marL="561340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Soluciones </a:t>
              </a:r>
            </a:p>
            <a:p>
              <a:pPr algn="just" marL="561340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Presupuesto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31485" y="1981064"/>
            <a:ext cx="6227815" cy="6324872"/>
          </a:xfrm>
          <a:custGeom>
            <a:avLst/>
            <a:gdLst/>
            <a:ahLst/>
            <a:cxnLst/>
            <a:rect r="r" b="b" t="t" l="l"/>
            <a:pathLst>
              <a:path h="6324872" w="6227815">
                <a:moveTo>
                  <a:pt x="0" y="0"/>
                </a:moveTo>
                <a:lnTo>
                  <a:pt x="6227815" y="0"/>
                </a:lnTo>
                <a:lnTo>
                  <a:pt x="6227815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5978" y="3578021"/>
            <a:ext cx="9768230" cy="2739474"/>
            <a:chOff x="0" y="0"/>
            <a:chExt cx="13024306" cy="36526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5575"/>
              <a:ext cx="13024306" cy="119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0"/>
                </a:lnSpc>
              </a:pPr>
              <a:r>
                <a:rPr lang="en-US" sz="5875">
                  <a:solidFill>
                    <a:srgbClr val="31356E"/>
                  </a:solidFill>
                  <a:latin typeface="Josefin Sans Bold"/>
                </a:rPr>
                <a:t>Explicación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63419"/>
              <a:ext cx="12478551" cy="117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>
                  <a:solidFill>
                    <a:srgbClr val="2B4B82"/>
                  </a:solidFill>
                  <a:latin typeface="Josefin Sans"/>
                </a:rPr>
                <a:t>El proyecto trata de una lámpara con un zumbador integrado que emite un sonido cada 2 segundos.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6490"/>
            <a:ext cx="9972047" cy="5548541"/>
            <a:chOff x="0" y="0"/>
            <a:chExt cx="13296063" cy="73980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3296063" cy="3058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78"/>
                </a:lnSpc>
              </a:pPr>
              <a:r>
                <a:rPr lang="en-US" sz="15065">
                  <a:solidFill>
                    <a:srgbClr val="2B4B82"/>
                  </a:solidFill>
                  <a:latin typeface="Josefin Sans Bold"/>
                </a:rPr>
                <a:t>Código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429005"/>
              <a:ext cx="13296063" cy="3025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57830" indent="-428915" lvl="1">
                <a:lnSpc>
                  <a:spcPts val="5562"/>
                </a:lnSpc>
                <a:buFont typeface="Arial"/>
                <a:buChar char="•"/>
              </a:pPr>
              <a:r>
                <a:rPr lang="en-US" sz="3973">
                  <a:solidFill>
                    <a:srgbClr val="2B4B82"/>
                  </a:solidFill>
                  <a:latin typeface="Josefin Sans"/>
                </a:rPr>
                <a:t>Designación de variables</a:t>
              </a:r>
            </a:p>
            <a:p>
              <a:pPr marL="857830" indent="-428915" lvl="1">
                <a:lnSpc>
                  <a:spcPts val="5562"/>
                </a:lnSpc>
                <a:buFont typeface="Arial"/>
                <a:buChar char="•"/>
              </a:pPr>
              <a:r>
                <a:rPr lang="en-US" sz="3973">
                  <a:solidFill>
                    <a:srgbClr val="2B4B82"/>
                  </a:solidFill>
                  <a:latin typeface="Josefin Sans"/>
                </a:rPr>
                <a:t>Inicialización </a:t>
              </a:r>
            </a:p>
            <a:p>
              <a:pPr marL="857830" indent="-428915" lvl="1">
                <a:lnSpc>
                  <a:spcPts val="5562"/>
                </a:lnSpc>
                <a:buFont typeface="Arial"/>
                <a:buChar char="•"/>
              </a:pPr>
              <a:r>
                <a:rPr lang="en-US" sz="3973">
                  <a:solidFill>
                    <a:srgbClr val="2B4B82"/>
                  </a:solidFill>
                  <a:latin typeface="Josefin Sans"/>
                </a:rPr>
                <a:t>Bucle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25778"/>
            <a:ext cx="13910949" cy="5386394"/>
          </a:xfrm>
          <a:custGeom>
            <a:avLst/>
            <a:gdLst/>
            <a:ahLst/>
            <a:cxnLst/>
            <a:rect r="r" b="b" t="t" l="l"/>
            <a:pathLst>
              <a:path h="5386394" w="13910949">
                <a:moveTo>
                  <a:pt x="0" y="0"/>
                </a:moveTo>
                <a:lnTo>
                  <a:pt x="13910949" y="0"/>
                </a:lnTo>
                <a:lnTo>
                  <a:pt x="13910949" y="5386394"/>
                </a:lnTo>
                <a:lnTo>
                  <a:pt x="0" y="538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47725"/>
            <a:ext cx="14283042" cy="157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86"/>
              </a:lnSpc>
              <a:spcBef>
                <a:spcPct val="0"/>
              </a:spcBef>
            </a:pPr>
            <a:r>
              <a:rPr lang="en-US" sz="9276">
                <a:solidFill>
                  <a:srgbClr val="FFFFFF"/>
                </a:solidFill>
                <a:latin typeface="Josefin Sans"/>
              </a:rPr>
              <a:t>Designación de variables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53515"/>
            <a:ext cx="16418977" cy="4463821"/>
          </a:xfrm>
          <a:custGeom>
            <a:avLst/>
            <a:gdLst/>
            <a:ahLst/>
            <a:cxnLst/>
            <a:rect r="r" b="b" t="t" l="l"/>
            <a:pathLst>
              <a:path h="4463821" w="16418977">
                <a:moveTo>
                  <a:pt x="0" y="0"/>
                </a:moveTo>
                <a:lnTo>
                  <a:pt x="16418977" y="0"/>
                </a:lnTo>
                <a:lnTo>
                  <a:pt x="16418977" y="4463821"/>
                </a:lnTo>
                <a:lnTo>
                  <a:pt x="0" y="446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19325063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Open Sans Bold"/>
              </a:rPr>
              <a:t>Inicialización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89354"/>
            <a:ext cx="17006062" cy="5302174"/>
          </a:xfrm>
          <a:custGeom>
            <a:avLst/>
            <a:gdLst/>
            <a:ahLst/>
            <a:cxnLst/>
            <a:rect r="r" b="b" t="t" l="l"/>
            <a:pathLst>
              <a:path h="5302174" w="17006062">
                <a:moveTo>
                  <a:pt x="0" y="0"/>
                </a:moveTo>
                <a:lnTo>
                  <a:pt x="17006062" y="0"/>
                </a:lnTo>
                <a:lnTo>
                  <a:pt x="17006062" y="5302174"/>
                </a:lnTo>
                <a:lnTo>
                  <a:pt x="0" y="530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57250"/>
            <a:ext cx="32004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Bucle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F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137302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Problemas en el código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57119"/>
            <a:ext cx="157165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El principal problema que había era con el zumbador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0822" y="2889884"/>
            <a:ext cx="6773022" cy="616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void loop() {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digitalWrite(redPin1, LOW);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digitalWrite(greenPin1, LOW);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digitalWrite(bluePin1, LOW);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mood2.tick();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delay(5000);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digitalWrite(buzzerPin, HIGH);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delay(500);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 digitalWrite(buzzerPin, LOW);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mood1.setHSB(random(359), 255, 255);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 delay(5000);</a:t>
            </a:r>
          </a:p>
          <a:p>
            <a:pPr algn="just">
              <a:lnSpc>
                <a:spcPts val="4092"/>
              </a:lnSpc>
            </a:pPr>
            <a:r>
              <a:rPr lang="en-US" sz="2923">
                <a:solidFill>
                  <a:srgbClr val="FFFFFF"/>
                </a:solidFill>
                <a:latin typeface="Open Sans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F26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997061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Soluciones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57119"/>
            <a:ext cx="157165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Encontré la solución de la siguiente forma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89884"/>
            <a:ext cx="8937703" cy="500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void loop() {</a:t>
            </a:r>
          </a:p>
          <a:p>
            <a:pPr algn="just">
              <a:lnSpc>
                <a:spcPts val="3992"/>
              </a:lnSpc>
            </a:pP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while (true) {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for (int i = 0; i &lt; 1000; i++) {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    mood1.tick(); 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    mood2.tick();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    delay(10)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  }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  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5984" y="6456231"/>
            <a:ext cx="3114675" cy="350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2"/>
              </a:lnSpc>
            </a:pP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tone(buzzer, 500);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delay(2000);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noTone(buzzer);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 }</a:t>
            </a:r>
          </a:p>
          <a:p>
            <a:pPr algn="just">
              <a:lnSpc>
                <a:spcPts val="3992"/>
              </a:lnSpc>
            </a:pPr>
            <a:r>
              <a:rPr lang="en-US" sz="2851">
                <a:solidFill>
                  <a:srgbClr val="FFFFFF"/>
                </a:solidFill>
                <a:latin typeface="Open Sans"/>
              </a:rPr>
              <a:t>}</a:t>
            </a:r>
          </a:p>
          <a:p>
            <a:pPr algn="just">
              <a:lnSpc>
                <a:spcPts val="399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DAF8lKGozZs</dc:identifier>
  <dcterms:modified xsi:type="dcterms:W3CDTF">2011-08-01T06:04:30Z</dcterms:modified>
  <cp:revision>1</cp:revision>
  <dc:title>Presentación Tecnología Azul Elementos Isométricos y Modelos Tecnología en la Educación</dc:title>
</cp:coreProperties>
</file>